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"/><Relationship Id="rId3" Type="http://schemas.openxmlformats.org/officeDocument/2006/relationships/image" Target="../media/image8.tif"/><Relationship Id="rId4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"/><Relationship Id="rId3" Type="http://schemas.openxmlformats.org/officeDocument/2006/relationships/image" Target="../media/image8.tif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tif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image" Target="../media/image3.png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"/><Relationship Id="rId3" Type="http://schemas.openxmlformats.org/officeDocument/2006/relationships/image" Target="../media/image8.tif"/><Relationship Id="rId4" Type="http://schemas.openxmlformats.org/officeDocument/2006/relationships/image" Target="../media/image10.tif"/><Relationship Id="rId5" Type="http://schemas.openxmlformats.org/officeDocument/2006/relationships/image" Target="../media/image11.tif"/><Relationship Id="rId6" Type="http://schemas.openxmlformats.org/officeDocument/2006/relationships/image" Target="../media/image12.tif"/><Relationship Id="rId7" Type="http://schemas.openxmlformats.org/officeDocument/2006/relationships/image" Target="../media/image13.tif"/><Relationship Id="rId8" Type="http://schemas.openxmlformats.org/officeDocument/2006/relationships/image" Target="../media/image6.png"/><Relationship Id="rId9" Type="http://schemas.openxmlformats.org/officeDocument/2006/relationships/image" Target="../media/image14.tif"/><Relationship Id="rId10" Type="http://schemas.openxmlformats.org/officeDocument/2006/relationships/image" Target="../media/image15.tif"/><Relationship Id="rId11" Type="http://schemas.openxmlformats.org/officeDocument/2006/relationships/image" Target="../media/image16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tif"/><Relationship Id="rId4" Type="http://schemas.openxmlformats.org/officeDocument/2006/relationships/image" Target="../media/image18.tif"/><Relationship Id="rId5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Relationship Id="rId3" Type="http://schemas.openxmlformats.org/officeDocument/2006/relationships/image" Target="../media/image18.tif"/><Relationship Id="rId4" Type="http://schemas.openxmlformats.org/officeDocument/2006/relationships/image" Target="../media/image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626" y="-1332383"/>
            <a:ext cx="24870136" cy="16612474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ctangle"/>
          <p:cNvSpPr/>
          <p:nvPr/>
        </p:nvSpPr>
        <p:spPr>
          <a:xfrm>
            <a:off x="-243068" y="-184948"/>
            <a:ext cx="24870136" cy="14241860"/>
          </a:xfrm>
          <a:prstGeom prst="rect">
            <a:avLst/>
          </a:prstGeom>
          <a:solidFill>
            <a:srgbClr val="006C45">
              <a:alpha val="8770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53" name="Rectangle"/>
          <p:cNvSpPr/>
          <p:nvPr/>
        </p:nvSpPr>
        <p:spPr>
          <a:xfrm>
            <a:off x="-243068" y="4117520"/>
            <a:ext cx="24870136" cy="57126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57" name="Group"/>
          <p:cNvGrpSpPr/>
          <p:nvPr/>
        </p:nvGrpSpPr>
        <p:grpSpPr>
          <a:xfrm>
            <a:off x="8485494" y="4767335"/>
            <a:ext cx="6532793" cy="4413038"/>
            <a:chOff x="0" y="0"/>
            <a:chExt cx="6532791" cy="4413037"/>
          </a:xfrm>
        </p:grpSpPr>
        <p:pic>
          <p:nvPicPr>
            <p:cNvPr id="15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583941" y="3554708"/>
              <a:ext cx="2891109" cy="8583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5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532792" cy="3223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6" name="by"/>
            <p:cNvSpPr txBox="1"/>
            <p:nvPr/>
          </p:nvSpPr>
          <p:spPr>
            <a:xfrm>
              <a:off x="2740884" y="3660251"/>
              <a:ext cx="627902" cy="647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355600">
                <a:defRPr sz="3700">
                  <a:solidFill>
                    <a:schemeClr val="accent4">
                      <a:hueOff val="-476017"/>
                      <a:lumOff val="-10042"/>
                    </a:schemeClr>
                  </a:solidFill>
                </a:defRPr>
              </a:lvl1pPr>
            </a:lstStyle>
            <a:p>
              <a:pPr/>
              <a:r>
                <a:t>by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otensi pada value distribusi asuransi syariah"/>
          <p:cNvSpPr txBox="1"/>
          <p:nvPr/>
        </p:nvSpPr>
        <p:spPr>
          <a:xfrm>
            <a:off x="1229879" y="532167"/>
            <a:ext cx="15101042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potensi pada value distribusi asuransi syariah  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60280" b="0"/>
          <a:stretch>
            <a:fillRect/>
          </a:stretch>
        </p:blipFill>
        <p:spPr>
          <a:xfrm>
            <a:off x="16395952" y="-1"/>
            <a:ext cx="8171829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249" y="940389"/>
            <a:ext cx="983259" cy="983259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Rectangle"/>
          <p:cNvSpPr/>
          <p:nvPr/>
        </p:nvSpPr>
        <p:spPr>
          <a:xfrm>
            <a:off x="16875431" y="797018"/>
            <a:ext cx="7057199" cy="12318675"/>
          </a:xfrm>
          <a:prstGeom prst="rect">
            <a:avLst/>
          </a:prstGeom>
          <a:solidFill>
            <a:srgbClr val="FFFFFF">
              <a:alpha val="964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Tingkat penetrasi industri asuransi jiwa adalah 1,4% dari PDB pada tahun 2017 (sekitar setengah dari Malaysia)…"/>
          <p:cNvSpPr txBox="1"/>
          <p:nvPr/>
        </p:nvSpPr>
        <p:spPr>
          <a:xfrm>
            <a:off x="17509278" y="1720849"/>
            <a:ext cx="5789505" cy="1027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Tingkat penetrasi industri asuransi jiwa adalah 1,4% dari PDB pada tahun 2017 (sekitar setengah dari Malaysia)</a:t>
            </a: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Tingkat penetrasi Syariah adalah 0,08% dari PDB, yang hanya seperempat dari tingkat Malaysia.</a:t>
            </a: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Peluang signifikan untuk mengembangkan bisnis Asuransi Syariah karena populasi Muslim yang besar</a:t>
            </a: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34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Tantangan tetap ada, </a:t>
            </a: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rPr>
                <a:latin typeface="Montserrat Italic"/>
                <a:ea typeface="Montserrat Italic"/>
                <a:cs typeface="Montserrat Italic"/>
                <a:sym typeface="Montserrat Italic"/>
              </a:rPr>
              <a:t>karena minimnya literasi Asuransi Syariah di masyarakat.</a:t>
            </a:r>
          </a:p>
        </p:txBody>
      </p:sp>
      <p:pic>
        <p:nvPicPr>
          <p:cNvPr id="245" name="Screen Shot 2021-04-20 at 11.38.34.png" descr="Screen Shot 2021-04-20 at 11.38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7017" y="2721392"/>
            <a:ext cx="13808229" cy="987772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UMBER : INDONESIA ACTUARIES SUMMIT 2019"/>
          <p:cNvSpPr txBox="1"/>
          <p:nvPr/>
        </p:nvSpPr>
        <p:spPr>
          <a:xfrm>
            <a:off x="1160104" y="12980604"/>
            <a:ext cx="11146052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355600">
              <a:defRPr sz="1600">
                <a:solidFill>
                  <a:srgbClr val="006C45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/>
            <a:r>
              <a:t>SUMBER : INDONESIA ACTUARIES SUMMIT 2019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eran digitalisasi"/>
          <p:cNvSpPr txBox="1"/>
          <p:nvPr/>
        </p:nvSpPr>
        <p:spPr>
          <a:xfrm>
            <a:off x="1229879" y="919517"/>
            <a:ext cx="746575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Peran digitalisasi 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60280" b="0"/>
          <a:stretch>
            <a:fillRect/>
          </a:stretch>
        </p:blipFill>
        <p:spPr>
          <a:xfrm>
            <a:off x="16395952" y="-1"/>
            <a:ext cx="8171829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249" y="940389"/>
            <a:ext cx="983259" cy="98325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Rectangle"/>
          <p:cNvSpPr/>
          <p:nvPr/>
        </p:nvSpPr>
        <p:spPr>
          <a:xfrm>
            <a:off x="16875431" y="797018"/>
            <a:ext cx="7057199" cy="12318675"/>
          </a:xfrm>
          <a:prstGeom prst="rect">
            <a:avLst/>
          </a:prstGeom>
          <a:solidFill>
            <a:srgbClr val="FFFFFF">
              <a:alpha val="964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52" name="Screen Shot 2021-04-09 at 16.44.27.png" descr="Screen Shot 2021-04-09 at 16.44.27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4949"/>
          <a:stretch>
            <a:fillRect/>
          </a:stretch>
        </p:blipFill>
        <p:spPr>
          <a:xfrm>
            <a:off x="883564" y="2307831"/>
            <a:ext cx="15232401" cy="10169974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Oval"/>
          <p:cNvSpPr/>
          <p:nvPr/>
        </p:nvSpPr>
        <p:spPr>
          <a:xfrm>
            <a:off x="8264922" y="4132584"/>
            <a:ext cx="1734714" cy="1754600"/>
          </a:xfrm>
          <a:prstGeom prst="ellipse">
            <a:avLst/>
          </a:prstGeom>
          <a:ln w="63500">
            <a:solidFill>
              <a:schemeClr val="accent3">
                <a:hueOff val="914338"/>
                <a:satOff val="31515"/>
                <a:lumOff val="-30790"/>
              </a:schemeClr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4" name="Line"/>
          <p:cNvSpPr/>
          <p:nvPr/>
        </p:nvSpPr>
        <p:spPr>
          <a:xfrm flipH="1" flipV="1">
            <a:off x="10016337" y="4625335"/>
            <a:ext cx="78724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5" name="SAKU (Syariah Asuransi Ku) Hadir dengan mengutamakan prinsip - prinsip syariah agar masyarakat merasa aman, nyaman, dalam membeli produk Asuransi.…"/>
          <p:cNvSpPr txBox="1"/>
          <p:nvPr/>
        </p:nvSpPr>
        <p:spPr>
          <a:xfrm>
            <a:off x="17307769" y="4692239"/>
            <a:ext cx="6348025" cy="7368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just" defTabSz="1828433">
              <a:defRPr spc="158" sz="63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just" defTabSz="1828433">
              <a:defRPr spc="92" sz="37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Intro Rust Base"/>
                <a:ea typeface="Intro Rust Base"/>
                <a:cs typeface="Intro Rust Base"/>
                <a:sym typeface="Intro Rust Base"/>
              </a:rPr>
              <a:t>SAKU </a:t>
            </a:r>
            <a:r>
              <a:rPr spc="82" sz="3300"/>
              <a:t>(Syariah Asuransi Ku) </a:t>
            </a:r>
            <a:r>
              <a:rPr spc="77" sz="3100">
                <a:latin typeface="Montserrat Light"/>
                <a:ea typeface="Montserrat Light"/>
                <a:cs typeface="Montserrat Light"/>
                <a:sym typeface="Montserrat Light"/>
              </a:rPr>
              <a:t>Hadir dengan mengutamakan prinsip - prinsip syariah agar masyarakat merasa aman, nyaman, dalam membeli produk Asuransi.</a:t>
            </a:r>
            <a:endParaRPr spc="77" sz="3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algn="just" defTabSz="1828433">
              <a:defRPr spc="87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defTabSz="1828433">
              <a:defRPr spc="87" sz="3500">
                <a:solidFill>
                  <a:srgbClr val="000000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pPr>
            <a:r>
              <a:t>“Menjadi Rujukan Asuransi Syariah Keluarga”</a:t>
            </a:r>
          </a:p>
          <a:p>
            <a:pPr algn="just" defTabSz="1828433">
              <a:defRPr spc="87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  <a:p>
            <a:pPr algn="just" defTabSz="1828433">
              <a:defRPr spc="87" sz="35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</a:p>
        </p:txBody>
      </p:sp>
      <p:sp>
        <p:nvSpPr>
          <p:cNvPr id="256" name="Zaman yang penuh serba digital ini apakah ada platform yang…"/>
          <p:cNvSpPr txBox="1"/>
          <p:nvPr/>
        </p:nvSpPr>
        <p:spPr>
          <a:xfrm>
            <a:off x="16875431" y="1278713"/>
            <a:ext cx="7057199" cy="1569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defRPr spc="-45" sz="23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Zaman yang penuh serba digital ini apakah ada platform yang </a:t>
            </a:r>
          </a:p>
          <a:p>
            <a:pPr>
              <a:lnSpc>
                <a:spcPct val="80000"/>
              </a:lnSpc>
              <a:defRPr spc="-45" sz="23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membantu memenuhi </a:t>
            </a:r>
          </a:p>
          <a:p>
            <a:pPr>
              <a:lnSpc>
                <a:spcPct val="80000"/>
              </a:lnSpc>
              <a:defRPr spc="-45" sz="23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kebutuhan asuransi syariah ?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18247988" y="3044357"/>
            <a:ext cx="3856899" cy="2605416"/>
            <a:chOff x="0" y="0"/>
            <a:chExt cx="3856898" cy="2605414"/>
          </a:xfrm>
        </p:grpSpPr>
        <p:pic>
          <p:nvPicPr>
            <p:cNvPr id="25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15925" y="2098666"/>
              <a:ext cx="1706883" cy="5067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8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856899" cy="1903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"/>
          <p:cNvSpPr/>
          <p:nvPr/>
        </p:nvSpPr>
        <p:spPr>
          <a:xfrm>
            <a:off x="4201" y="-79605"/>
            <a:ext cx="11466237" cy="13875210"/>
          </a:xfrm>
          <a:prstGeom prst="rect">
            <a:avLst/>
          </a:prstGeom>
          <a:solidFill>
            <a:srgbClr val="FD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10572C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20561" b="0"/>
          <a:stretch>
            <a:fillRect/>
          </a:stretch>
        </p:blipFill>
        <p:spPr>
          <a:xfrm>
            <a:off x="8226480" y="0"/>
            <a:ext cx="16343770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aku-2021---OnePlus-8-PSD.png" descr="saku-2021---OnePlus-8-PS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0479" y="-1"/>
            <a:ext cx="6837700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18664" y="2567305"/>
            <a:ext cx="2232983" cy="662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037245" y="689627"/>
            <a:ext cx="3562877" cy="1758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095250" y="12045865"/>
            <a:ext cx="5771960" cy="907358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alah satu bentuk dakwah…"/>
          <p:cNvSpPr txBox="1"/>
          <p:nvPr/>
        </p:nvSpPr>
        <p:spPr>
          <a:xfrm>
            <a:off x="607363" y="4463664"/>
            <a:ext cx="6837700" cy="520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355600">
              <a:defRPr sz="39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-Regular"/>
                <a:ea typeface="Montserrat-Regular"/>
                <a:cs typeface="Montserrat-Regular"/>
                <a:sym typeface="Montserrat-Regular"/>
              </a:rPr>
              <a:t>salah satu bentuk dakwah</a:t>
            </a:r>
            <a:endParaRPr>
              <a:latin typeface="Montserrat-Regular"/>
              <a:ea typeface="Montserrat-Regular"/>
              <a:cs typeface="Montserrat-Regular"/>
              <a:sym typeface="Montserrat-Regular"/>
            </a:endParaRPr>
          </a:p>
          <a:p>
            <a:pPr algn="l" defTabSz="355600">
              <a:defRPr sz="5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t>PT. Legowo Insurance Brokers and Consultants</a:t>
            </a:r>
          </a:p>
          <a:p>
            <a:pPr algn="l" defTabSz="355600">
              <a:defRPr sz="46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>
                <a:latin typeface="Montserrat-Regular"/>
                <a:ea typeface="Montserrat-Regular"/>
                <a:cs typeface="Montserrat-Regular"/>
                <a:sym typeface="Montserrat-Regular"/>
              </a:rPr>
              <a:t>dalam mendukung ekosistem ekonomi syariah melalui SAKU.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"/>
          <p:cNvSpPr/>
          <p:nvPr/>
        </p:nvSpPr>
        <p:spPr>
          <a:xfrm>
            <a:off x="-226578" y="13237385"/>
            <a:ext cx="24639086" cy="522677"/>
          </a:xfrm>
          <a:prstGeom prst="rect">
            <a:avLst/>
          </a:prstGeom>
          <a:solidFill>
            <a:srgbClr val="FDAD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0" name="PT. Legowo Insurance Brokers and Consultants…"/>
          <p:cNvSpPr txBox="1"/>
          <p:nvPr/>
        </p:nvSpPr>
        <p:spPr>
          <a:xfrm>
            <a:off x="6478587" y="8013758"/>
            <a:ext cx="11491913" cy="4057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7400"/>
              </a:lnSpc>
              <a:defRPr sz="3500">
                <a:solidFill>
                  <a:srgbClr val="000000">
                    <a:alpha val="87058"/>
                  </a:srgb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PT. Legowo Insurance Brokers and Consultants</a:t>
            </a:r>
          </a:p>
          <a:p>
            <a:pPr defTabSz="457200">
              <a:defRPr sz="25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Pondok Pinang Center Blok A No 26 Lantai 2, </a:t>
            </a:r>
          </a:p>
          <a:p>
            <a:pPr defTabSz="457200">
              <a:defRPr sz="25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JL. Ciputat Raya Kebayoran Lama</a:t>
            </a:r>
          </a:p>
          <a:p>
            <a:pPr defTabSz="457200">
              <a:lnSpc>
                <a:spcPts val="5700"/>
              </a:lnSpc>
              <a:defRPr b="1" sz="25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defRPr sz="25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Jakarta Selatan 12310</a:t>
            </a:r>
          </a:p>
          <a:p>
            <a:pPr defTabSz="457200">
              <a:defRPr sz="25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defRPr sz="25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defTabSz="457200">
              <a:lnSpc>
                <a:spcPts val="3800"/>
              </a:lnSpc>
              <a:defRPr sz="14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0248" y="10745385"/>
            <a:ext cx="7788591" cy="702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39249" y="12339249"/>
            <a:ext cx="4422376" cy="1181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57096" y="12339249"/>
            <a:ext cx="4722726" cy="605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775293" y="12318107"/>
            <a:ext cx="4341957" cy="647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612720" y="12300799"/>
            <a:ext cx="4642897" cy="682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967458" y="5700100"/>
            <a:ext cx="6889220" cy="2045311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Terima Kasih"/>
          <p:cNvSpPr txBox="1"/>
          <p:nvPr/>
        </p:nvSpPr>
        <p:spPr>
          <a:xfrm>
            <a:off x="2174666" y="1615599"/>
            <a:ext cx="20099755" cy="1522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/>
          <a:lstStyle>
            <a:lvl1pPr defTabSz="355600">
              <a:defRPr sz="8200">
                <a:solidFill>
                  <a:srgbClr val="006C45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Terima Kasih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363" y="557369"/>
            <a:ext cx="1209080" cy="120908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trategi utama"/>
          <p:cNvSpPr txBox="1"/>
          <p:nvPr/>
        </p:nvSpPr>
        <p:spPr>
          <a:xfrm>
            <a:off x="968903" y="634859"/>
            <a:ext cx="1510104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cap="all" sz="42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strategi utama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2714" t="0" r="58616" b="0"/>
          <a:stretch>
            <a:fillRect/>
          </a:stretch>
        </p:blipFill>
        <p:spPr>
          <a:xfrm>
            <a:off x="18556399" y="-61601"/>
            <a:ext cx="5911562" cy="1383920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umber :…"/>
          <p:cNvSpPr txBox="1"/>
          <p:nvPr/>
        </p:nvSpPr>
        <p:spPr>
          <a:xfrm>
            <a:off x="1335375" y="11661658"/>
            <a:ext cx="4811874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333">
                <a:solidFill>
                  <a:srgbClr val="1A1A1A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457200">
              <a:spcBef>
                <a:spcPts val="1200"/>
              </a:spcBef>
              <a:defRPr sz="1333">
                <a:solidFill>
                  <a:srgbClr val="1A1A1A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sumber :</a:t>
            </a:r>
          </a:p>
          <a:p>
            <a:pPr algn="l" defTabSz="457200">
              <a:spcBef>
                <a:spcPts val="1200"/>
              </a:spcBef>
              <a:defRPr sz="1333">
                <a:solidFill>
                  <a:srgbClr val="1A1A1A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Masterplan Ekonomi Syariah Indonesia 2019-2024 Hasil Kajian Analisis Ekonomi Syariah di Indonesia 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63" name="Kerangka ini merekomendasikan empat strategi utama untuk mengembangkan ekonomi syariah di Tanah Air untuk mewujudkan Indonesia sebagai pusat ekonomi syariah dunia."/>
          <p:cNvSpPr txBox="1"/>
          <p:nvPr/>
        </p:nvSpPr>
        <p:spPr>
          <a:xfrm>
            <a:off x="1235051" y="4100236"/>
            <a:ext cx="1695268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/>
            <a:r>
              <a:t>Kerangka ini merekomendasikan empat strategi utama untuk mengembangkan ekonomi syariah di Tanah Air untuk mewujudkan Indonesia sebagai pusat ekonomi syariah dunia. </a:t>
            </a:r>
          </a:p>
        </p:txBody>
      </p:sp>
      <p:sp>
        <p:nvSpPr>
          <p:cNvPr id="164" name="1.Penguatan rantai nilai halal…"/>
          <p:cNvSpPr txBox="1"/>
          <p:nvPr/>
        </p:nvSpPr>
        <p:spPr>
          <a:xfrm>
            <a:off x="1282261" y="6189681"/>
            <a:ext cx="13850441" cy="293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2900">
                <a:solidFill>
                  <a:srgbClr val="1A1A1A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1.Penguatan rantai nilai halal </a:t>
            </a:r>
            <a:endParaRPr>
              <a:solidFill>
                <a:srgbClr val="000000"/>
              </a:solidFill>
            </a:endParaRPr>
          </a:p>
          <a:p>
            <a:pPr algn="l" defTabSz="457200">
              <a:spcBef>
                <a:spcPts val="1200"/>
              </a:spcBef>
              <a:defRPr sz="2900">
                <a:solidFill>
                  <a:srgbClr val="1A1A1A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2.Penguatan sektor keuangan syariah </a:t>
            </a:r>
            <a:endParaRPr>
              <a:solidFill>
                <a:srgbClr val="000000"/>
              </a:solidFill>
            </a:endParaRPr>
          </a:p>
          <a:p>
            <a:pPr algn="l" defTabSz="457200">
              <a:spcBef>
                <a:spcPts val="1200"/>
              </a:spcBef>
              <a:defRPr sz="2900">
                <a:solidFill>
                  <a:srgbClr val="1A1A1A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3.Penguatan usaha mikro, kecil dan menengah </a:t>
            </a:r>
            <a:endParaRPr>
              <a:solidFill>
                <a:srgbClr val="000000"/>
              </a:solidFill>
            </a:endParaRPr>
          </a:p>
          <a:p>
            <a:pPr algn="l" defTabSz="457200">
              <a:spcBef>
                <a:spcPts val="1200"/>
              </a:spcBef>
              <a:defRPr sz="2900">
                <a:solidFill>
                  <a:srgbClr val="1A1A1A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4.Pemanfaatan dan penguatan ekonomi digital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5" name="Rectangle"/>
          <p:cNvSpPr/>
          <p:nvPr/>
        </p:nvSpPr>
        <p:spPr>
          <a:xfrm>
            <a:off x="20236879" y="2594677"/>
            <a:ext cx="4179420" cy="11241218"/>
          </a:xfrm>
          <a:prstGeom prst="rect">
            <a:avLst/>
          </a:prstGeom>
          <a:solidFill>
            <a:srgbClr val="0154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6" name="Rectangle"/>
          <p:cNvSpPr/>
          <p:nvPr/>
        </p:nvSpPr>
        <p:spPr>
          <a:xfrm>
            <a:off x="18557233" y="-2520"/>
            <a:ext cx="5859066" cy="2775749"/>
          </a:xfrm>
          <a:prstGeom prst="rect">
            <a:avLst/>
          </a:prstGeom>
          <a:solidFill>
            <a:schemeClr val="accent3">
              <a:hueOff val="914338"/>
              <a:satOff val="31515"/>
              <a:lumOff val="-307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7" name="Penguatan Rantai…"/>
          <p:cNvSpPr txBox="1"/>
          <p:nvPr/>
        </p:nvSpPr>
        <p:spPr>
          <a:xfrm>
            <a:off x="19582026" y="427399"/>
            <a:ext cx="4373787" cy="313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3800">
                <a:solidFill>
                  <a:srgbClr val="FFFFFF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pPr>
            <a:r>
              <a:t>Penguatan Rantai </a:t>
            </a:r>
          </a:p>
          <a:p>
            <a:pPr algn="l" defTabSz="457200">
              <a:spcBef>
                <a:spcPts val="1200"/>
              </a:spcBef>
              <a:defRPr sz="6700">
                <a:solidFill>
                  <a:srgbClr val="FFFFFF"/>
                </a:solidFill>
                <a:latin typeface="Berkshire Swash"/>
                <a:ea typeface="Berkshire Swash"/>
                <a:cs typeface="Berkshire Swash"/>
                <a:sym typeface="Berkshire Swash"/>
              </a:defRPr>
            </a:pPr>
            <a:r>
              <a:t>Nilai Halal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8" name="Lambang halal sudah menjadi standar dan barometer dunia yang menentukan kualitas produk.…"/>
          <p:cNvSpPr txBox="1"/>
          <p:nvPr/>
        </p:nvSpPr>
        <p:spPr>
          <a:xfrm>
            <a:off x="20208451" y="5773009"/>
            <a:ext cx="3826423" cy="577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>
              <a:spcBef>
                <a:spcPts val="1200"/>
              </a:spcBef>
              <a:defRPr sz="2666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Lambang halal sudah menjadi standar dan barometer dunia yang menentukan kualitas produk. </a:t>
            </a:r>
          </a:p>
          <a:p>
            <a:pPr algn="r" defTabSz="457200">
              <a:spcBef>
                <a:spcPts val="1200"/>
              </a:spcBef>
              <a:defRPr sz="2666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r" defTabSz="457200">
              <a:spcBef>
                <a:spcPts val="1200"/>
              </a:spcBef>
              <a:defRPr sz="2666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Oleh karena itu, saat ini halal telah menjadi fenomena universal yang diapresiasi berbagai bangsa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69" name="halal.png" descr="halal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196537" y="3060618"/>
            <a:ext cx="2260103" cy="2425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ENGUATAN umkm…"/>
          <p:cNvSpPr txBox="1"/>
          <p:nvPr/>
        </p:nvSpPr>
        <p:spPr>
          <a:xfrm>
            <a:off x="15182805" y="6933979"/>
            <a:ext cx="8909599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cap="all" sz="4200">
                <a:solidFill>
                  <a:srgbClr val="BDBEBD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PENGUATAN umkm</a:t>
            </a:r>
          </a:p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HALAL</a:t>
            </a:r>
          </a:p>
        </p:txBody>
      </p:sp>
      <p:sp>
        <p:nvSpPr>
          <p:cNvPr id="172" name="PENGUATAN ekonomi…"/>
          <p:cNvSpPr txBox="1"/>
          <p:nvPr/>
        </p:nvSpPr>
        <p:spPr>
          <a:xfrm>
            <a:off x="15182805" y="8736936"/>
            <a:ext cx="8909599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cap="all" sz="4200">
                <a:solidFill>
                  <a:srgbClr val="BDBEBD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PENGUATAN ekonomi</a:t>
            </a:r>
          </a:p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digital</a:t>
            </a:r>
          </a:p>
        </p:txBody>
      </p:sp>
      <p:sp>
        <p:nvSpPr>
          <p:cNvPr id="173" name="PENGUATAN VALUE CHAIN…"/>
          <p:cNvSpPr txBox="1"/>
          <p:nvPr/>
        </p:nvSpPr>
        <p:spPr>
          <a:xfrm>
            <a:off x="15182805" y="3328063"/>
            <a:ext cx="8909599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cap="all" sz="4200">
                <a:solidFill>
                  <a:srgbClr val="BDBEBD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PENGUATAN VALUE CHAIN </a:t>
            </a:r>
          </a:p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HALAL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6220" y="3640336"/>
            <a:ext cx="1130446" cy="11304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halal.png" descr="hala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5168" y="3896493"/>
            <a:ext cx="651603" cy="69914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penguatan keuangan…"/>
          <p:cNvSpPr txBox="1"/>
          <p:nvPr/>
        </p:nvSpPr>
        <p:spPr>
          <a:xfrm>
            <a:off x="15182805" y="5131021"/>
            <a:ext cx="8909599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cap="all" sz="4200">
                <a:solidFill>
                  <a:srgbClr val="BDBEBD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penguatan keuangan</a:t>
            </a:r>
          </a:p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syariah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33218" y="9070807"/>
            <a:ext cx="983259" cy="9832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92695" y="7227327"/>
            <a:ext cx="1064304" cy="10643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33218" y="5464892"/>
            <a:ext cx="983259" cy="98325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latar belakang…"/>
          <p:cNvSpPr txBox="1"/>
          <p:nvPr/>
        </p:nvSpPr>
        <p:spPr>
          <a:xfrm>
            <a:off x="232449" y="169621"/>
            <a:ext cx="15101042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cap="all" sz="4200">
                <a:solidFill>
                  <a:srgbClr val="BDBEBD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latar belakang</a:t>
            </a:r>
          </a:p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VISI EKONOMI SYARIAH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411" y="503492"/>
            <a:ext cx="983259" cy="98325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umber :…"/>
          <p:cNvSpPr txBox="1"/>
          <p:nvPr/>
        </p:nvSpPr>
        <p:spPr>
          <a:xfrm>
            <a:off x="213368" y="12194389"/>
            <a:ext cx="4811874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333">
                <a:solidFill>
                  <a:srgbClr val="1A1A1A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457200">
              <a:spcBef>
                <a:spcPts val="1200"/>
              </a:spcBef>
              <a:defRPr sz="1333">
                <a:solidFill>
                  <a:srgbClr val="1A1A1A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sumber :</a:t>
            </a:r>
          </a:p>
          <a:p>
            <a:pPr algn="l" defTabSz="457200">
              <a:spcBef>
                <a:spcPts val="1200"/>
              </a:spcBef>
              <a:defRPr sz="1333">
                <a:solidFill>
                  <a:srgbClr val="1A1A1A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Masterplan Ekonomi Syariah Indonesia 2019-2024 Hasil Kajian Analisis Ekonomi Syariah di Indonesia 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183" name="Screen Shot 2021-04-21 at 12.47.28.png" descr="Screen Shot 2021-04-21 at 12.47.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0445" y="2077271"/>
            <a:ext cx="14228534" cy="10606199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Line"/>
          <p:cNvSpPr/>
          <p:nvPr/>
        </p:nvSpPr>
        <p:spPr>
          <a:xfrm flipV="1">
            <a:off x="14466887" y="2172648"/>
            <a:ext cx="1" cy="1041544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eran asuransi syariah"/>
          <p:cNvSpPr txBox="1"/>
          <p:nvPr/>
        </p:nvSpPr>
        <p:spPr>
          <a:xfrm>
            <a:off x="908969" y="598607"/>
            <a:ext cx="12239637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peran asuransi syariah 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340" y="619480"/>
            <a:ext cx="983258" cy="98325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umber :…"/>
          <p:cNvSpPr txBox="1"/>
          <p:nvPr/>
        </p:nvSpPr>
        <p:spPr>
          <a:xfrm>
            <a:off x="20082433" y="11936780"/>
            <a:ext cx="4228929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spcBef>
                <a:spcPts val="1200"/>
              </a:spcBef>
              <a:defRPr sz="1333">
                <a:solidFill>
                  <a:srgbClr val="1A1A1A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</a:p>
          <a:p>
            <a:pPr algn="l" defTabSz="457200">
              <a:spcBef>
                <a:spcPts val="1200"/>
              </a:spcBef>
              <a:defRPr sz="1333">
                <a:solidFill>
                  <a:srgbClr val="1A1A1A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sumber :</a:t>
            </a:r>
          </a:p>
          <a:p>
            <a:pPr algn="l" defTabSz="457200">
              <a:spcBef>
                <a:spcPts val="1200"/>
              </a:spcBef>
              <a:defRPr sz="1333">
                <a:solidFill>
                  <a:srgbClr val="1A1A1A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t>Masterplan Ekonomi Syariah Indonesia 2019-2024 Hasil Kajian Analisis Ekonomi Syariah di Indonesia </a:t>
            </a:r>
            <a:endParaRPr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189" name="Rectangle"/>
          <p:cNvSpPr/>
          <p:nvPr/>
        </p:nvSpPr>
        <p:spPr>
          <a:xfrm>
            <a:off x="4391221" y="9013288"/>
            <a:ext cx="2611174" cy="422436"/>
          </a:xfrm>
          <a:prstGeom prst="rect">
            <a:avLst/>
          </a:prstGeom>
          <a:solidFill>
            <a:srgbClr val="D4D2D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0" name="Rectangle"/>
          <p:cNvSpPr/>
          <p:nvPr/>
        </p:nvSpPr>
        <p:spPr>
          <a:xfrm>
            <a:off x="4406681" y="9029500"/>
            <a:ext cx="2397340" cy="390012"/>
          </a:xfrm>
          <a:prstGeom prst="rect">
            <a:avLst/>
          </a:prstGeom>
          <a:solidFill>
            <a:schemeClr val="accent4">
              <a:hueOff val="348544"/>
              <a:lumOff val="71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93" name="Group"/>
          <p:cNvGrpSpPr/>
          <p:nvPr/>
        </p:nvGrpSpPr>
        <p:grpSpPr>
          <a:xfrm>
            <a:off x="636634" y="1833213"/>
            <a:ext cx="17199951" cy="10816676"/>
            <a:chOff x="0" y="0"/>
            <a:chExt cx="17199950" cy="10816675"/>
          </a:xfrm>
        </p:grpSpPr>
        <p:pic>
          <p:nvPicPr>
            <p:cNvPr id="191" name="Screen Shot 2021-04-21 at 10.05.31.png" descr="Screen Shot 2021-04-21 at 10.05.3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7199951" cy="108166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Asuransi Syariah"/>
            <p:cNvSpPr txBox="1"/>
            <p:nvPr/>
          </p:nvSpPr>
          <p:spPr>
            <a:xfrm>
              <a:off x="5490873" y="8132817"/>
              <a:ext cx="4169548" cy="641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just" defTabSz="355600">
                <a:defRPr sz="220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Asuransi Syariah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356" y="2230831"/>
            <a:ext cx="1392293" cy="1392293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7. Larangan Riba…"/>
          <p:cNvSpPr txBox="1"/>
          <p:nvPr/>
        </p:nvSpPr>
        <p:spPr>
          <a:xfrm>
            <a:off x="17592949" y="1610617"/>
            <a:ext cx="6262446" cy="1173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355600">
              <a:defRPr sz="2100">
                <a:solidFill>
                  <a:srgbClr val="000000"/>
                </a:solidFill>
              </a:defRPr>
            </a:pPr>
          </a:p>
          <a:p>
            <a:pPr algn="just" defTabSz="355600">
              <a:defRPr sz="2100">
                <a:solidFill>
                  <a:srgbClr val="000000"/>
                </a:solidFill>
              </a:defRPr>
            </a:pPr>
          </a:p>
          <a:p>
            <a:pPr algn="just" defTabSz="355600">
              <a:defRPr sz="28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7. Larangan Riba</a:t>
            </a:r>
          </a:p>
          <a:p>
            <a:pPr algn="just" defTabSz="355600">
              <a:defRPr b="1" sz="2100">
                <a:solidFill>
                  <a:srgbClr val="000000"/>
                </a:solidFill>
              </a:defRPr>
            </a:pPr>
          </a:p>
          <a:p>
            <a:pPr algn="just" defTabSz="355600">
              <a:defRPr sz="2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Seperti yang sudah tercantum di QS. An-Nisa ayat 29 yang artinya : </a:t>
            </a:r>
            <a:r>
              <a:rPr>
                <a:latin typeface="Montserrat Italic"/>
                <a:ea typeface="Montserrat Italic"/>
                <a:cs typeface="Montserrat Italic"/>
                <a:sym typeface="Montserrat Italic"/>
              </a:rPr>
              <a:t>“Hai orang-orang yang beriman, janganlah kamu saling memakan harta sesamamu dengan jalan yang batil, kecuali dengan jalan perniagaan yang Berlaku dengan suka sama-suka di antara kamu. dan janganlah kamu membunuh dirimu; Sesungguhnya Allah adalah Maha Penyayang kepadamu.</a:t>
            </a:r>
            <a:r>
              <a:t> “</a:t>
            </a:r>
          </a:p>
          <a:p>
            <a:pPr algn="just" defTabSz="355600">
              <a:defRPr sz="2100">
                <a:solidFill>
                  <a:srgbClr val="000000"/>
                </a:solidFill>
              </a:defRPr>
            </a:pPr>
          </a:p>
          <a:p>
            <a:pPr algn="just" defTabSz="355600">
              <a:defRPr sz="28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8. Larangan Maysir (judi)</a:t>
            </a:r>
          </a:p>
          <a:p>
            <a:pPr algn="just" defTabSz="355600">
              <a:defRPr sz="2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Seperti yang sudah tercantum di QS. An-Nisa ayat 29 yang artinya : “</a:t>
            </a:r>
            <a:r>
              <a:rPr>
                <a:latin typeface="Montserrat Italic"/>
                <a:ea typeface="Montserrat Italic"/>
                <a:cs typeface="Montserrat Italic"/>
                <a:sym typeface="Montserrat Italic"/>
              </a:rPr>
              <a:t>Hai orang-orang yang beriman, Sesungguhnya (meminum) khamar, berjudi, (berkorban untuk) berhala, mengundi nasib dengan panah, adalah Termasuk perbuatan syaitan. Maka jauhilah perbuatan-perbuatan itu agar kamu mendapat keberuntungan.</a:t>
            </a:r>
            <a:r>
              <a:t>”</a:t>
            </a:r>
          </a:p>
          <a:p>
            <a:pPr algn="just" defTabSz="355600">
              <a:defRPr sz="2100">
                <a:solidFill>
                  <a:srgbClr val="000000"/>
                </a:solidFill>
              </a:defRPr>
            </a:pPr>
          </a:p>
          <a:p>
            <a:pPr algn="just" defTabSz="355600">
              <a:defRPr sz="28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9. Larangan gharar (ketidakpastian)</a:t>
            </a:r>
          </a:p>
          <a:p>
            <a:pPr algn="just" defTabSz="355600">
              <a:defRPr b="1" sz="2100">
                <a:solidFill>
                  <a:srgbClr val="000000"/>
                </a:solidFill>
              </a:defRPr>
            </a:pPr>
          </a:p>
          <a:p>
            <a:pPr algn="just" defTabSz="355600">
              <a:defRPr sz="2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Rasulullah SAW. Bersabda tentang gharar dalam hadits yang diriwayatkan oleh Bukhari sebagai berikut :</a:t>
            </a:r>
          </a:p>
          <a:p>
            <a:pPr algn="just" defTabSz="355600">
              <a:defRPr sz="2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“</a:t>
            </a:r>
            <a:r>
              <a:rPr>
                <a:latin typeface="Montserrat Italic"/>
                <a:ea typeface="Montserrat Italic"/>
                <a:cs typeface="Montserrat Italic"/>
                <a:sym typeface="Montserrat Italic"/>
              </a:rPr>
              <a:t>Abu Hurairah mengatakan bahwa Rasulullah SAW melarang jual-beli hashas dan jual beli gharar</a:t>
            </a:r>
            <a:r>
              <a:t>”. (HR. Bukhori-Muslim)</a:t>
            </a:r>
          </a:p>
        </p:txBody>
      </p:sp>
      <p:sp>
        <p:nvSpPr>
          <p:cNvPr id="197" name="dasar EKONOMI SYARIAH"/>
          <p:cNvSpPr txBox="1"/>
          <p:nvPr/>
        </p:nvSpPr>
        <p:spPr>
          <a:xfrm>
            <a:off x="7206597" y="204383"/>
            <a:ext cx="904666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dasar EKONOMI SYARIAH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4713" y="194362"/>
            <a:ext cx="1222051" cy="122205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6. Kerelaan (al-ridha)…"/>
          <p:cNvSpPr txBox="1"/>
          <p:nvPr/>
        </p:nvSpPr>
        <p:spPr>
          <a:xfrm>
            <a:off x="10188085" y="7355799"/>
            <a:ext cx="5143644" cy="4653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355600">
              <a:defRPr sz="20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28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6. Kerelaan (al-ridha)</a:t>
            </a:r>
          </a:p>
          <a:p>
            <a:pPr algn="just" defTabSz="355600">
              <a:defRPr b="1" sz="2100">
                <a:solidFill>
                  <a:srgbClr val="000000"/>
                </a:solidFill>
              </a:defRPr>
            </a:pPr>
          </a:p>
          <a:p>
            <a:pPr algn="just" defTabSz="355600">
              <a:defRPr sz="2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Seperti yang sudah tercantum di QS. An-Nisa ayat 29 yang artinya :”</a:t>
            </a:r>
            <a:r>
              <a:rPr>
                <a:latin typeface="Montserrat Italic"/>
                <a:ea typeface="Montserrat Italic"/>
                <a:cs typeface="Montserrat Italic"/>
                <a:sym typeface="Montserrat Italic"/>
              </a:rPr>
              <a:t>...suka sama-suka di antara kamu. ..</a:t>
            </a:r>
            <a:r>
              <a:t>”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85141" y="10069158"/>
            <a:ext cx="1075238" cy="107523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5. Amanah (trustworthy/ al-amanah)…"/>
          <p:cNvSpPr txBox="1"/>
          <p:nvPr/>
        </p:nvSpPr>
        <p:spPr>
          <a:xfrm>
            <a:off x="10175385" y="3744386"/>
            <a:ext cx="5296044" cy="572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355600">
              <a:defRPr sz="28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5.	Amanah (trustworthy/ al-amanah)</a:t>
            </a:r>
          </a:p>
          <a:p>
            <a:pPr algn="just" defTabSz="355600">
              <a:defRPr b="1" sz="2000">
                <a:solidFill>
                  <a:srgbClr val="000000"/>
                </a:solidFill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Seperti yang sudah tercantum di QS. An-Nisa ayat 58 yang artinya : “</a:t>
            </a:r>
            <a:r>
              <a:rPr>
                <a:latin typeface="Montserrat Italic"/>
                <a:ea typeface="Montserrat Italic"/>
                <a:cs typeface="Montserrat Italic"/>
                <a:sym typeface="Montserrat Italic"/>
              </a:rPr>
              <a:t>Sesungguhnya Allah menyuruh kamu menyampaikan amanat kepada yang berhak menerimanya, dan (menyuruh kamu) apabila menetapkan hukum di antara manusia supaya kamu menetapkan dengan adil. Sesungguhnya Allah memberi pengajaran yang sebaik- baiknya kepadamu. Sesungguhnya Allah adalah Maha mendengar lagi Maha melihat</a:t>
            </a:r>
            <a:r>
              <a:t>.”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74041" y="3862899"/>
            <a:ext cx="1010723" cy="1010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7700" y="7659237"/>
            <a:ext cx="1010723" cy="1010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36836" y="2310350"/>
            <a:ext cx="1010723" cy="1010723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1. Tauhid (unily)…"/>
          <p:cNvSpPr txBox="1"/>
          <p:nvPr/>
        </p:nvSpPr>
        <p:spPr>
          <a:xfrm>
            <a:off x="2038586" y="2224111"/>
            <a:ext cx="5296044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355600">
              <a:defRPr sz="20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1.	</a:t>
            </a:r>
            <a:r>
              <a:rPr sz="2800"/>
              <a:t>Tauhid (unily)</a:t>
            </a:r>
            <a:endParaRPr sz="2800"/>
          </a:p>
          <a:p>
            <a:pPr algn="just" defTabSz="355600">
              <a:defRPr b="1" sz="2000">
                <a:solidFill>
                  <a:srgbClr val="000000"/>
                </a:solidFill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QS Al-Hadid ayat 4 yang artinya : “</a:t>
            </a:r>
            <a:r>
              <a:rPr>
                <a:latin typeface="Montserrat Italic"/>
                <a:ea typeface="Montserrat Italic"/>
                <a:cs typeface="Montserrat Italic"/>
                <a:sym typeface="Montserrat Italic"/>
              </a:rPr>
              <a:t>Dan dia bersama kamu di mana saja kamu berada. dan Allah Maha melihat apa yang kamu kerjakan</a:t>
            </a:r>
            <a:r>
              <a:t>”</a:t>
            </a:r>
          </a:p>
        </p:txBody>
      </p:sp>
      <p:sp>
        <p:nvSpPr>
          <p:cNvPr id="206" name="2. Keadilan (justice)"/>
          <p:cNvSpPr txBox="1"/>
          <p:nvPr/>
        </p:nvSpPr>
        <p:spPr>
          <a:xfrm>
            <a:off x="2009947" y="5389569"/>
            <a:ext cx="4225037" cy="91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355600">
              <a:defRPr sz="28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lvl1pPr>
          </a:lstStyle>
          <a:p>
            <a:pPr/>
            <a:r>
              <a:t>2. Keadilan (justice)</a:t>
            </a:r>
          </a:p>
        </p:txBody>
      </p:sp>
      <p:sp>
        <p:nvSpPr>
          <p:cNvPr id="207" name="3. Tolong-menolong (Ta’awun)…"/>
          <p:cNvSpPr txBox="1"/>
          <p:nvPr/>
        </p:nvSpPr>
        <p:spPr>
          <a:xfrm>
            <a:off x="2025000" y="7587857"/>
            <a:ext cx="5296044" cy="420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355600">
              <a:defRPr sz="28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pPr>
            <a:r>
              <a:t>3. Tolong-menolong (Ta’awun)</a:t>
            </a:r>
          </a:p>
          <a:p>
            <a:pPr algn="just" defTabSz="355600">
              <a:defRPr b="1" sz="2000">
                <a:solidFill>
                  <a:srgbClr val="000000"/>
                </a:solidFill>
              </a:defRPr>
            </a:pPr>
          </a:p>
          <a:p>
            <a:pPr algn="just" defTabSz="355600">
              <a:defRPr sz="20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Seperti yang sudah tercantum di QS Al-Maidah ayat 2 yang artinya : “</a:t>
            </a:r>
            <a:r>
              <a:rPr>
                <a:latin typeface="Montserrat Italic"/>
                <a:ea typeface="Montserrat Italic"/>
                <a:cs typeface="Montserrat Italic"/>
                <a:sym typeface="Montserrat Italic"/>
              </a:rPr>
              <a:t>dan tolong-menolonglah kamu dalam (mengerjakan) kebajikan dan takwa, dan jangan tolong-menolong dalam berbuat dosa dan pelanggaran. dan bertakwalah kamu kepada Allah, Sesungguhnya Allah Amat berat siksa- Nya.</a:t>
            </a:r>
            <a:r>
              <a:t> “</a:t>
            </a:r>
          </a:p>
        </p:txBody>
      </p:sp>
      <p:sp>
        <p:nvSpPr>
          <p:cNvPr id="208" name="4. Kerja Sama"/>
          <p:cNvSpPr txBox="1"/>
          <p:nvPr/>
        </p:nvSpPr>
        <p:spPr>
          <a:xfrm>
            <a:off x="10116174" y="2466983"/>
            <a:ext cx="2834997" cy="919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just" defTabSz="355600">
              <a:defRPr sz="2800">
                <a:solidFill>
                  <a:srgbClr val="000000"/>
                </a:solidFill>
                <a:latin typeface="Intro Rust Base"/>
                <a:ea typeface="Intro Rust Base"/>
                <a:cs typeface="Intro Rust Base"/>
                <a:sym typeface="Intro Rust Base"/>
              </a:defRPr>
            </a:lvl1pPr>
          </a:lstStyle>
          <a:p>
            <a:pPr/>
            <a:r>
              <a:t>4. Kerja Sama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11943" y="2006437"/>
            <a:ext cx="1222051" cy="1392293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Line"/>
          <p:cNvSpPr/>
          <p:nvPr/>
        </p:nvSpPr>
        <p:spPr>
          <a:xfrm>
            <a:off x="8710892" y="1178413"/>
            <a:ext cx="7188375" cy="1"/>
          </a:xfrm>
          <a:prstGeom prst="line">
            <a:avLst/>
          </a:prstGeom>
          <a:ln w="50800">
            <a:solidFill>
              <a:schemeClr val="accent3">
                <a:hueOff val="914338"/>
                <a:satOff val="31515"/>
                <a:lumOff val="-3079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28604" y="5158653"/>
            <a:ext cx="1133796" cy="1133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390419" y="6386646"/>
            <a:ext cx="1004187" cy="1004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387151" y="9768864"/>
            <a:ext cx="1010723" cy="1010723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Rectangle"/>
          <p:cNvSpPr/>
          <p:nvPr/>
        </p:nvSpPr>
        <p:spPr>
          <a:xfrm>
            <a:off x="4382" y="1920966"/>
            <a:ext cx="8236167" cy="258769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9936" r="0" b="45056"/>
          <a:stretch>
            <a:fillRect/>
          </a:stretch>
        </p:blipFill>
        <p:spPr>
          <a:xfrm>
            <a:off x="-79505" y="-343858"/>
            <a:ext cx="24543010" cy="1458546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Rectangle"/>
          <p:cNvSpPr/>
          <p:nvPr/>
        </p:nvSpPr>
        <p:spPr>
          <a:xfrm>
            <a:off x="-44209" y="4099579"/>
            <a:ext cx="24472418" cy="5293011"/>
          </a:xfrm>
          <a:prstGeom prst="rect">
            <a:avLst/>
          </a:prstGeom>
          <a:solidFill>
            <a:srgbClr val="006C45">
              <a:alpha val="87702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l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MARKET LANDSCAPE"/>
          <p:cNvSpPr txBox="1"/>
          <p:nvPr/>
        </p:nvSpPr>
        <p:spPr>
          <a:xfrm>
            <a:off x="4293107" y="5585369"/>
            <a:ext cx="1510104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b="1" cap="all" sz="10000">
                <a:solidFill>
                  <a:srgbClr val="FFFFFF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MARKET LANDSCAPE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creen Shot 2021-04-09 at 16.43.26.png" descr="Screen Shot 2021-04-09 at 16.43.26.png"/>
          <p:cNvPicPr>
            <a:picLocks noChangeAspect="1"/>
          </p:cNvPicPr>
          <p:nvPr/>
        </p:nvPicPr>
        <p:blipFill>
          <a:blip r:embed="rId2">
            <a:extLst/>
          </a:blip>
          <a:srcRect l="23782" t="0" r="0" b="5579"/>
          <a:stretch>
            <a:fillRect/>
          </a:stretch>
        </p:blipFill>
        <p:spPr>
          <a:xfrm>
            <a:off x="8545590" y="1612299"/>
            <a:ext cx="12673790" cy="1103390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ekonomi SYARIAH secara global"/>
          <p:cNvSpPr txBox="1"/>
          <p:nvPr/>
        </p:nvSpPr>
        <p:spPr>
          <a:xfrm>
            <a:off x="8976879" y="995731"/>
            <a:ext cx="1510104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ekonomi SYARIAH secara global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6249" y="1016604"/>
            <a:ext cx="983259" cy="98325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future"/>
          <p:cNvSpPr txBox="1"/>
          <p:nvPr/>
        </p:nvSpPr>
        <p:spPr>
          <a:xfrm>
            <a:off x="18376455" y="-385565"/>
            <a:ext cx="15101042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b="1" cap="all" sz="9200">
                <a:solidFill>
                  <a:srgbClr val="006C45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future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60280" b="0"/>
          <a:stretch>
            <a:fillRect/>
          </a:stretch>
        </p:blipFill>
        <p:spPr>
          <a:xfrm>
            <a:off x="-37848" y="-1"/>
            <a:ext cx="817182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Rectangle"/>
          <p:cNvSpPr/>
          <p:nvPr/>
        </p:nvSpPr>
        <p:spPr>
          <a:xfrm>
            <a:off x="441631" y="797018"/>
            <a:ext cx="7057199" cy="12318675"/>
          </a:xfrm>
          <a:prstGeom prst="rect">
            <a:avLst/>
          </a:prstGeom>
          <a:solidFill>
            <a:srgbClr val="FFFFFF">
              <a:alpha val="964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0705" y="3655290"/>
            <a:ext cx="23676996" cy="8720616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Indonesia menduduki peringkat ke 5 di Dunia untuk potensi pasar syariah"/>
          <p:cNvSpPr txBox="1"/>
          <p:nvPr/>
        </p:nvSpPr>
        <p:spPr>
          <a:xfrm>
            <a:off x="1418647" y="5539634"/>
            <a:ext cx="5258667" cy="26367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773" tIns="50773" rIns="50773" bIns="50773" anchor="ctr"/>
          <a:lstStyle>
            <a:lvl1pPr algn="l" defTabSz="355600">
              <a:defRPr sz="3300">
                <a:solidFill>
                  <a:srgbClr val="0A4651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/>
            <a:r>
              <a:t>Indonesia menduduki peringkat ke 5 di Dunia untuk potensi pasar syariah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ertumbuhan ekonomi SYARIAH"/>
          <p:cNvSpPr txBox="1"/>
          <p:nvPr/>
        </p:nvSpPr>
        <p:spPr>
          <a:xfrm>
            <a:off x="8976879" y="995731"/>
            <a:ext cx="1510104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 defTabSz="355600">
              <a:defRPr b="1" cap="all" sz="4200">
                <a:solidFill>
                  <a:srgbClr val="000000"/>
                </a:solidFill>
              </a:defRPr>
            </a:pPr>
            <a:r>
              <a:rPr b="0">
                <a:latin typeface="Intro Rust Base"/>
                <a:ea typeface="Intro Rust Base"/>
                <a:cs typeface="Intro Rust Base"/>
                <a:sym typeface="Intro Rust Base"/>
              </a:rPr>
              <a:t>pertumbuhan ekonomi SYARIAH 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6249" y="1016604"/>
            <a:ext cx="983259" cy="983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60280" b="0"/>
          <a:stretch>
            <a:fillRect/>
          </a:stretch>
        </p:blipFill>
        <p:spPr>
          <a:xfrm>
            <a:off x="-37848" y="-1"/>
            <a:ext cx="817182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Rectangle"/>
          <p:cNvSpPr/>
          <p:nvPr/>
        </p:nvSpPr>
        <p:spPr>
          <a:xfrm>
            <a:off x="441631" y="797018"/>
            <a:ext cx="7057199" cy="12318675"/>
          </a:xfrm>
          <a:prstGeom prst="rect">
            <a:avLst/>
          </a:prstGeom>
          <a:solidFill>
            <a:srgbClr val="FFFFFF">
              <a:alpha val="96443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Pertumbuhan pasar terus didorong oleh bisnis terkait investasi…"/>
          <p:cNvSpPr txBox="1"/>
          <p:nvPr/>
        </p:nvSpPr>
        <p:spPr>
          <a:xfrm>
            <a:off x="1075478" y="4152899"/>
            <a:ext cx="5789505" cy="541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Pertumbuhan pasar terus didorong oleh bisnis terkait investasi</a:t>
            </a: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Pertumbuhan aset dan kontribusi Syariah yang signifikan.</a:t>
            </a: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</a:p>
          <a:p>
            <a:pPr algn="just" defTabSz="355600">
              <a:defRPr sz="3100">
                <a:solidFill>
                  <a:srgbClr val="0000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pPr>
            <a:r>
              <a:t>Pertumbuhan dua digit terus berlanjut untuk industri Syariah</a:t>
            </a:r>
          </a:p>
        </p:txBody>
      </p:sp>
      <p:pic>
        <p:nvPicPr>
          <p:cNvPr id="234" name="Screen Shot 2021-04-20 at 13.32.25.png" descr="Screen Shot 2021-04-20 at 13.32.25.png"/>
          <p:cNvPicPr>
            <a:picLocks noChangeAspect="1"/>
          </p:cNvPicPr>
          <p:nvPr/>
        </p:nvPicPr>
        <p:blipFill>
          <a:blip r:embed="rId4">
            <a:extLst/>
          </a:blip>
          <a:srcRect l="237" t="10887" r="31586" b="0"/>
          <a:stretch>
            <a:fillRect/>
          </a:stretch>
        </p:blipFill>
        <p:spPr>
          <a:xfrm>
            <a:off x="8821782" y="2090782"/>
            <a:ext cx="14456438" cy="11210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erbandingan syariah malaysia dan indonesi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perbandingan syariah malaysia dan indonesia</a:t>
            </a:r>
          </a:p>
        </p:txBody>
      </p:sp>
      <p:sp>
        <p:nvSpPr>
          <p:cNvPr id="23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